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57" r:id="rId2"/>
    <p:sldId id="260" r:id="rId3"/>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FF9900"/>
    <a:srgbClr val="FF33CC"/>
    <a:srgbClr val="FFFF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6723" autoAdjust="0"/>
  </p:normalViewPr>
  <p:slideViewPr>
    <p:cSldViewPr snapToGrid="0">
      <p:cViewPr>
        <p:scale>
          <a:sx n="98" d="100"/>
          <a:sy n="98" d="100"/>
        </p:scale>
        <p:origin x="1230"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400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5619"/>
          </a:xfrm>
          <a:prstGeom prst="rect">
            <a:avLst/>
          </a:prstGeom>
        </p:spPr>
        <p:txBody>
          <a:bodyPr vert="horz" lIns="91427" tIns="45714" rIns="91427" bIns="45714"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14763" y="0"/>
            <a:ext cx="2919412" cy="495619"/>
          </a:xfrm>
          <a:prstGeom prst="rect">
            <a:avLst/>
          </a:prstGeom>
        </p:spPr>
        <p:txBody>
          <a:bodyPr vert="horz" lIns="91427" tIns="45714" rIns="91427" bIns="45714" rtlCol="0"/>
          <a:lstStyle>
            <a:lvl1pPr algn="r">
              <a:defRPr sz="1200"/>
            </a:lvl1pPr>
          </a:lstStyle>
          <a:p>
            <a:fld id="{11035C0A-6A21-427D-A3EB-E8A52BE8FF8D}" type="datetimeFigureOut">
              <a:rPr kumimoji="1" lang="ja-JP" altLang="en-US" smtClean="0"/>
              <a:t>2022/1/6</a:t>
            </a:fld>
            <a:endParaRPr kumimoji="1" lang="ja-JP" altLang="en-US"/>
          </a:p>
        </p:txBody>
      </p:sp>
      <p:sp>
        <p:nvSpPr>
          <p:cNvPr id="4" name="フッター プレースホルダー 3"/>
          <p:cNvSpPr>
            <a:spLocks noGrp="1"/>
          </p:cNvSpPr>
          <p:nvPr>
            <p:ph type="ftr" sz="quarter" idx="2"/>
          </p:nvPr>
        </p:nvSpPr>
        <p:spPr>
          <a:xfrm>
            <a:off x="3" y="9377044"/>
            <a:ext cx="2919413" cy="495619"/>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044"/>
            <a:ext cx="2919412" cy="495619"/>
          </a:xfrm>
          <a:prstGeom prst="rect">
            <a:avLst/>
          </a:prstGeom>
        </p:spPr>
        <p:txBody>
          <a:bodyPr vert="horz" lIns="91427" tIns="45714" rIns="91427" bIns="45714"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8621" cy="495131"/>
          </a:xfrm>
          <a:prstGeom prst="rect">
            <a:avLst/>
          </a:prstGeom>
        </p:spPr>
        <p:txBody>
          <a:bodyPr vert="horz" lIns="90638" tIns="45318" rIns="90638" bIns="45318"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15574" y="2"/>
            <a:ext cx="2918621" cy="495131"/>
          </a:xfrm>
          <a:prstGeom prst="rect">
            <a:avLst/>
          </a:prstGeom>
        </p:spPr>
        <p:txBody>
          <a:bodyPr vert="horz" lIns="90638" tIns="45318" rIns="90638" bIns="45318" rtlCol="0"/>
          <a:lstStyle>
            <a:lvl1pPr algn="r">
              <a:defRPr sz="1200"/>
            </a:lvl1pPr>
          </a:lstStyle>
          <a:p>
            <a:fld id="{7072B0E7-22FF-4BC1-A758-8F10060C7725}" type="datetimeFigureOut">
              <a:rPr kumimoji="1" lang="ja-JP" altLang="en-US" smtClean="0"/>
              <a:t>2022/1/6</a:t>
            </a:fld>
            <a:endParaRPr kumimoji="1" lang="ja-JP" altLang="en-US"/>
          </a:p>
        </p:txBody>
      </p:sp>
      <p:sp>
        <p:nvSpPr>
          <p:cNvPr id="4" name="スライド イメージ プレースホルダー 3"/>
          <p:cNvSpPr>
            <a:spLocks noGrp="1" noRot="1" noChangeAspect="1"/>
          </p:cNvSpPr>
          <p:nvPr>
            <p:ph type="sldImg" idx="2"/>
          </p:nvPr>
        </p:nvSpPr>
        <p:spPr>
          <a:xfrm>
            <a:off x="2214563" y="1235075"/>
            <a:ext cx="2306637" cy="3332163"/>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51053"/>
            <a:ext cx="5387982" cy="3886937"/>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7534"/>
            <a:ext cx="2918621" cy="495131"/>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7534"/>
            <a:ext cx="2918621" cy="495131"/>
          </a:xfrm>
          <a:prstGeom prst="rect">
            <a:avLst/>
          </a:prstGeom>
        </p:spPr>
        <p:txBody>
          <a:bodyPr vert="horz" lIns="90638" tIns="45318" rIns="90638" bIns="45318"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2022/1/6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0" y="1493833"/>
            <a:ext cx="6858000" cy="431566"/>
          </a:xfrm>
        </p:spPr>
        <p:txBody>
          <a:bodyPr>
            <a:normAutofit/>
          </a:bodyPr>
          <a:lstStyle/>
          <a:p>
            <a:pPr marL="0" indent="0">
              <a:buNone/>
            </a:pP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子育て</a:t>
            </a:r>
            <a:r>
              <a:rPr lang="ja-JP" altLang="en-US" sz="2000" dirty="0">
                <a:solidFill>
                  <a:schemeClr val="accent5">
                    <a:lumMod val="75000"/>
                  </a:schemeClr>
                </a:solidFill>
                <a:latin typeface="メイリオ" panose="020B0604030504040204" pitchFamily="50" charset="-128"/>
                <a:ea typeface="メイリオ" panose="020B0604030504040204" pitchFamily="50" charset="-128"/>
              </a:rPr>
              <a:t>世帯の生活を支援するため</a:t>
            </a: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に一時</a:t>
            </a:r>
            <a:r>
              <a:rPr lang="ja-JP" altLang="en-US" sz="2000" dirty="0">
                <a:solidFill>
                  <a:schemeClr val="accent5">
                    <a:lumMod val="75000"/>
                  </a:schemeClr>
                </a:solidFill>
                <a:latin typeface="メイリオ" panose="020B0604030504040204" pitchFamily="50" charset="-128"/>
                <a:ea typeface="メイリオ" panose="020B0604030504040204" pitchFamily="50" charset="-128"/>
              </a:rPr>
              <a:t>金を支給します</a:t>
            </a:r>
            <a:r>
              <a:rPr lang="ja-JP" altLang="en-US" sz="2000" dirty="0" smtClean="0">
                <a:solidFill>
                  <a:schemeClr val="accent5">
                    <a:lumMod val="75000"/>
                  </a:schemeClr>
                </a:solidFill>
                <a:latin typeface="メイリオ" panose="020B0604030504040204" pitchFamily="50" charset="-128"/>
                <a:ea typeface="メイリオ" panose="020B0604030504040204" pitchFamily="50" charset="-128"/>
              </a:rPr>
              <a:t>！</a:t>
            </a:r>
            <a:endParaRPr lang="en-US" altLang="ja-JP" sz="20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5" name="角丸四角形 4"/>
          <p:cNvSpPr>
            <a:spLocks/>
          </p:cNvSpPr>
          <p:nvPr/>
        </p:nvSpPr>
        <p:spPr>
          <a:xfrm>
            <a:off x="98771" y="54974"/>
            <a:ext cx="6615289" cy="810423"/>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accent5">
                    <a:lumMod val="50000"/>
                  </a:schemeClr>
                </a:solidFill>
                <a:latin typeface="メイリオ" panose="020B0604030504040204" pitchFamily="50" charset="-128"/>
                <a:ea typeface="メイリオ" panose="020B0604030504040204" pitchFamily="50" charset="-128"/>
              </a:rPr>
              <a:t>令和</a:t>
            </a:r>
            <a:r>
              <a:rPr kumimoji="1" lang="ja-JP" altLang="en-US" sz="1600" b="1" dirty="0">
                <a:solidFill>
                  <a:schemeClr val="accent5">
                    <a:lumMod val="50000"/>
                  </a:schemeClr>
                </a:solidFill>
                <a:latin typeface="メイリオ" panose="020B0604030504040204" pitchFamily="50" charset="-128"/>
                <a:ea typeface="メイリオ" panose="020B0604030504040204" pitchFamily="50" charset="-128"/>
              </a:rPr>
              <a:t>３年度子育て世帯への臨時特別</a:t>
            </a:r>
            <a:r>
              <a:rPr kumimoji="1" lang="ja-JP" altLang="en-US" sz="1600" b="1" dirty="0" smtClean="0">
                <a:solidFill>
                  <a:schemeClr val="accent5">
                    <a:lumMod val="50000"/>
                  </a:schemeClr>
                </a:solidFill>
                <a:latin typeface="メイリオ" panose="020B0604030504040204" pitchFamily="50" charset="-128"/>
                <a:ea typeface="メイリオ" panose="020B0604030504040204" pitchFamily="50" charset="-128"/>
              </a:rPr>
              <a:t>給付のご案内　　　　　　　　　</a:t>
            </a:r>
            <a:r>
              <a:rPr kumimoji="1" lang="en-US" altLang="ja-JP" sz="1600" b="1" dirty="0" smtClean="0">
                <a:solidFill>
                  <a:schemeClr val="accent5">
                    <a:lumMod val="50000"/>
                  </a:schemeClr>
                </a:solidFill>
                <a:latin typeface="メイリオ" panose="020B0604030504040204" pitchFamily="50" charset="-128"/>
                <a:ea typeface="メイリオ" panose="020B0604030504040204" pitchFamily="50" charset="-128"/>
              </a:rPr>
              <a:t>(</a:t>
            </a:r>
            <a:r>
              <a:rPr kumimoji="1" lang="ja-JP" altLang="en-US" sz="1600" b="1" dirty="0" smtClean="0">
                <a:solidFill>
                  <a:schemeClr val="accent5">
                    <a:lumMod val="50000"/>
                  </a:schemeClr>
                </a:solidFill>
                <a:latin typeface="メイリオ" panose="020B0604030504040204" pitchFamily="50" charset="-128"/>
                <a:ea typeface="メイリオ" panose="020B0604030504040204" pitchFamily="50" charset="-128"/>
              </a:rPr>
              <a:t>高校生保護者・公務員向け</a:t>
            </a:r>
            <a:r>
              <a:rPr kumimoji="1" lang="en-US" altLang="ja-JP" sz="1600" b="1" dirty="0" smtClean="0">
                <a:solidFill>
                  <a:schemeClr val="accent5">
                    <a:lumMod val="50000"/>
                  </a:schemeClr>
                </a:solidFill>
                <a:latin typeface="メイリオ" panose="020B0604030504040204" pitchFamily="50" charset="-128"/>
                <a:ea typeface="メイリオ" panose="020B0604030504040204" pitchFamily="50" charset="-128"/>
              </a:rPr>
              <a:t>)</a:t>
            </a:r>
            <a:r>
              <a:rPr kumimoji="1" lang="ja-JP" altLang="en-US" sz="1600" b="1" dirty="0" smtClean="0">
                <a:solidFill>
                  <a:schemeClr val="accent5">
                    <a:lumMod val="50000"/>
                  </a:schemeClr>
                </a:solidFill>
                <a:latin typeface="メイリオ" panose="020B0604030504040204" pitchFamily="50" charset="-128"/>
                <a:ea typeface="メイリオ" panose="020B0604030504040204" pitchFamily="50" charset="-128"/>
              </a:rPr>
              <a:t>　　　　</a:t>
            </a:r>
            <a:endParaRPr kumimoji="1" lang="ja-JP" altLang="en-US" sz="1600" b="1" dirty="0">
              <a:solidFill>
                <a:schemeClr val="accent5">
                  <a:lumMod val="50000"/>
                </a:schemeClr>
              </a:solidFill>
              <a:latin typeface="メイリオ" panose="020B0604030504040204" pitchFamily="50" charset="-128"/>
              <a:ea typeface="メイリオ" panose="020B0604030504040204" pitchFamily="50" charset="-128"/>
            </a:endParaRPr>
          </a:p>
        </p:txBody>
      </p:sp>
      <p:pic>
        <p:nvPicPr>
          <p:cNvPr id="20" name="図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613" y="865397"/>
            <a:ext cx="4476655" cy="628436"/>
          </a:xfrm>
          <a:prstGeom prst="rect">
            <a:avLst/>
          </a:prstGeom>
        </p:spPr>
      </p:pic>
      <p:sp>
        <p:nvSpPr>
          <p:cNvPr id="4" name="角丸四角形 3"/>
          <p:cNvSpPr/>
          <p:nvPr/>
        </p:nvSpPr>
        <p:spPr>
          <a:xfrm>
            <a:off x="252411" y="9640429"/>
            <a:ext cx="6429375" cy="219320"/>
          </a:xfrm>
          <a:prstGeom prst="roundRect">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accent5">
                    <a:lumMod val="50000"/>
                  </a:schemeClr>
                </a:solidFill>
                <a:latin typeface="メイリオ" panose="020B0604030504040204" pitchFamily="50" charset="-128"/>
                <a:ea typeface="メイリオ" panose="020B0604030504040204" pitchFamily="50" charset="-128"/>
              </a:rPr>
              <a:t>裏面に続きます。必ずご確認ください！</a:t>
            </a:r>
            <a:endParaRPr kumimoji="1" lang="ja-JP" altLang="en-US" sz="1400" b="1" dirty="0">
              <a:solidFill>
                <a:schemeClr val="accent5">
                  <a:lumMod val="50000"/>
                </a:schemeClr>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159454" y="6072627"/>
            <a:ext cx="6615292" cy="585551"/>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３．</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いくらもらえるの？（給付額）</a:t>
            </a:r>
            <a:endParaRPr kumimoji="1" lang="en-US" altLang="ja-JP" sz="1400" b="1"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対象児童</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人につき</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10</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万円</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です。</a:t>
            </a:r>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159454" y="6800870"/>
            <a:ext cx="6615291" cy="916141"/>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４．</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いつもらえるの？（支給時期）</a:t>
            </a:r>
            <a:endParaRPr kumimoji="1" lang="en-US" altLang="ja-JP" sz="1400" b="1"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申請された方は、</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2</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月上旬に支給を行う予定となっております。　　　　　　　</a:t>
            </a:r>
            <a:r>
              <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申請</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が不要な</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方は</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12</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27</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日</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に給付金を支給済みです。</a:t>
            </a:r>
            <a:endPar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9" name="角丸四角形 18"/>
          <p:cNvSpPr/>
          <p:nvPr/>
        </p:nvSpPr>
        <p:spPr>
          <a:xfrm>
            <a:off x="159454" y="7824789"/>
            <a:ext cx="6615293" cy="1783174"/>
          </a:xfrm>
          <a:prstGeom prst="roundRect">
            <a:avLst>
              <a:gd name="adj" fmla="val 7498"/>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５．</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どんな</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かたちで</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もらえるの？（支給方法</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①児童手当</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を受給している受給者</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及び</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一部の高校生</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や</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新生児の保護者</a:t>
            </a:r>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　令和３年</a:t>
            </a:r>
            <a:r>
              <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rPr>
              <a:t>10</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月支給時の</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児童手当</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を受給している</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口座や別途届出済みの口座に振り込みます。</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②支給申請を行った保護者</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　申請書で指定した口座に振り込みます。</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3" name="角丸四角形 22"/>
          <p:cNvSpPr/>
          <p:nvPr/>
        </p:nvSpPr>
        <p:spPr>
          <a:xfrm>
            <a:off x="121354" y="1844105"/>
            <a:ext cx="6615289" cy="1274349"/>
          </a:xfrm>
          <a:prstGeom prst="roundRect">
            <a:avLst/>
          </a:prstGeom>
          <a:noFill/>
          <a:ln w="57150">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はじめに・・・申請は必要ですか？</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今回、この通知を受け取った方は、</a:t>
            </a:r>
            <a:r>
              <a:rPr kumimoji="1" lang="ja-JP" altLang="en-US" sz="1600" b="1" u="sng" dirty="0" smtClean="0">
                <a:solidFill>
                  <a:schemeClr val="accent5">
                    <a:lumMod val="75000"/>
                  </a:schemeClr>
                </a:solidFill>
                <a:latin typeface="メイリオ" panose="020B0604030504040204" pitchFamily="50" charset="-128"/>
                <a:ea typeface="メイリオ" panose="020B0604030504040204" pitchFamily="50" charset="-128"/>
              </a:rPr>
              <a:t>申請が必要</a:t>
            </a:r>
            <a:r>
              <a:rPr kumimoji="1" lang="ja-JP" altLang="en-US" sz="1600" u="sng" dirty="0" smtClean="0">
                <a:solidFill>
                  <a:schemeClr val="accent5">
                    <a:lumMod val="75000"/>
                  </a:schemeClr>
                </a:solidFill>
                <a:latin typeface="メイリオ" panose="020B0604030504040204" pitchFamily="50" charset="-128"/>
                <a:ea typeface="メイリオ" panose="020B0604030504040204" pitchFamily="50" charset="-128"/>
              </a:rPr>
              <a:t>です。</a:t>
            </a:r>
            <a:r>
              <a:rPr kumimoji="1" lang="en-US" altLang="ja-JP" sz="1600"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600" b="1" u="sng" dirty="0" smtClean="0">
                <a:solidFill>
                  <a:schemeClr val="accent5">
                    <a:lumMod val="75000"/>
                  </a:schemeClr>
                </a:solidFill>
                <a:latin typeface="メイリオ" panose="020B0604030504040204" pitchFamily="50" charset="-128"/>
                <a:ea typeface="メイリオ" panose="020B0604030504040204" pitchFamily="50" charset="-128"/>
              </a:rPr>
              <a:t>裏面参照</a:t>
            </a:r>
            <a:r>
              <a:rPr kumimoji="1" lang="ja-JP" altLang="en-US" sz="1600"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600"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給付金を受給されたい方は</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令和</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年１月３</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１</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日までに、</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同封</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されている申請書を郵送または窓口まで持参してください。</a:t>
            </a:r>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a:p>
            <a:endPar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9454" y="4999228"/>
            <a:ext cx="6615290" cy="934609"/>
          </a:xfrm>
          <a:prstGeom prst="roundRect">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２</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だれがもらえるの？（支給対象者</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pPr lvl="0"/>
            <a:r>
              <a:rPr kumimoji="1" lang="ja-JP" altLang="en-US" sz="1400" dirty="0" smtClean="0">
                <a:solidFill>
                  <a:srgbClr val="4472C4">
                    <a:lumMod val="75000"/>
                  </a:srgbClr>
                </a:solidFill>
                <a:latin typeface="メイリオ" panose="020B0604030504040204" pitchFamily="50" charset="-128"/>
                <a:ea typeface="メイリオ" panose="020B0604030504040204" pitchFamily="50" charset="-128"/>
              </a:rPr>
              <a:t>上記に記載のある児童の保護者のうち、生計を維持する程度の高い者に支給されます。（児童手当</a:t>
            </a:r>
            <a:r>
              <a:rPr kumimoji="1" lang="ja-JP" altLang="en-US" sz="1200" dirty="0" smtClean="0">
                <a:solidFill>
                  <a:srgbClr val="4472C4">
                    <a:lumMod val="75000"/>
                  </a:srgbClr>
                </a:solidFill>
                <a:latin typeface="メイリオ" panose="020B0604030504040204" pitchFamily="50" charset="-128"/>
                <a:ea typeface="メイリオ" panose="020B0604030504040204" pitchFamily="50" charset="-128"/>
              </a:rPr>
              <a:t>（本則給付）</a:t>
            </a:r>
            <a:r>
              <a:rPr kumimoji="1" lang="ja-JP" altLang="en-US" sz="1400" dirty="0" smtClean="0">
                <a:solidFill>
                  <a:srgbClr val="4472C4">
                    <a:lumMod val="75000"/>
                  </a:srgbClr>
                </a:solidFill>
                <a:latin typeface="メイリオ" panose="020B0604030504040204" pitchFamily="50" charset="-128"/>
                <a:ea typeface="メイリオ" panose="020B0604030504040204" pitchFamily="50" charset="-128"/>
              </a:rPr>
              <a:t>受給者もしくはそれに準ずる対象者）</a:t>
            </a:r>
            <a:endParaRPr kumimoji="1" lang="en-US" altLang="ja-JP" sz="1400" dirty="0">
              <a:solidFill>
                <a:srgbClr val="4472C4">
                  <a:lumMod val="75000"/>
                </a:srgbClr>
              </a:solidFill>
              <a:latin typeface="メイリオ" panose="020B0604030504040204" pitchFamily="50" charset="-128"/>
              <a:ea typeface="メイリオ" panose="020B0604030504040204" pitchFamily="50" charset="-128"/>
            </a:endParaRPr>
          </a:p>
        </p:txBody>
      </p:sp>
      <p:sp>
        <p:nvSpPr>
          <p:cNvPr id="26" name="角丸四角形 25"/>
          <p:cNvSpPr/>
          <p:nvPr/>
        </p:nvSpPr>
        <p:spPr>
          <a:xfrm>
            <a:off x="159454" y="3226233"/>
            <a:ext cx="6615291" cy="1616305"/>
          </a:xfrm>
          <a:prstGeom prst="roundRect">
            <a:avLst>
              <a:gd name="adj" fmla="val 14789"/>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１</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うちの子は、対象になるの？（対象児童</a:t>
            </a:r>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en-US" altLang="ja-JP" sz="1400" b="1" u="sng"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次に記載する児童が対象になります。</a:t>
            </a:r>
            <a:endPar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①</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令和３年</a:t>
            </a:r>
            <a:r>
              <a:rPr kumimoji="1" lang="ja-JP" altLang="en-US" sz="1400" u="sng" dirty="0">
                <a:solidFill>
                  <a:schemeClr val="accent5">
                    <a:lumMod val="75000"/>
                  </a:schemeClr>
                </a:solidFill>
                <a:latin typeface="メイリオ" panose="020B0604030504040204" pitchFamily="50" charset="-128"/>
                <a:ea typeface="メイリオ" panose="020B0604030504040204" pitchFamily="50" charset="-128"/>
              </a:rPr>
              <a:t>９</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月分</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a:t>
            </a:r>
            <a:r>
              <a:rPr kumimoji="1" lang="ja-JP" altLang="en-US" sz="1400" dirty="0">
                <a:solidFill>
                  <a:srgbClr val="FF0000"/>
                </a:solidFill>
                <a:latin typeface="メイリオ" panose="020B0604030504040204" pitchFamily="50" charset="-128"/>
                <a:ea typeface="メイリオ" panose="020B0604030504040204" pitchFamily="50" charset="-128"/>
              </a:rPr>
              <a:t>児童手当</a:t>
            </a:r>
            <a:r>
              <a:rPr kumimoji="1" lang="ja-JP" altLang="en-US" sz="1200" dirty="0">
                <a:solidFill>
                  <a:srgbClr val="FF0000"/>
                </a:solidFill>
                <a:latin typeface="メイリオ" panose="020B0604030504040204" pitchFamily="50" charset="-128"/>
                <a:ea typeface="メイリオ" panose="020B0604030504040204" pitchFamily="50" charset="-128"/>
              </a:rPr>
              <a:t>（本則給付）</a:t>
            </a:r>
            <a:r>
              <a:rPr kumimoji="1" lang="ja-JP" altLang="en-US" sz="1400" dirty="0">
                <a:solidFill>
                  <a:srgbClr val="FF0000"/>
                </a:solidFill>
                <a:latin typeface="メイリオ" panose="020B0604030504040204" pitchFamily="50" charset="-128"/>
                <a:ea typeface="メイリオ" panose="020B0604030504040204" pitchFamily="50" charset="-128"/>
              </a:rPr>
              <a:t>支給</a:t>
            </a:r>
            <a:r>
              <a:rPr kumimoji="1" lang="ja-JP" altLang="en-US" sz="1400" dirty="0" smtClean="0">
                <a:solidFill>
                  <a:srgbClr val="FF0000"/>
                </a:solidFill>
                <a:latin typeface="メイリオ" panose="020B0604030504040204" pitchFamily="50" charset="-128"/>
                <a:ea typeface="メイリオ" panose="020B0604030504040204" pitchFamily="50" charset="-128"/>
              </a:rPr>
              <a:t>対象</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となる</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児童</a:t>
            </a:r>
            <a:endParaRPr kumimoji="1" lang="en-US" altLang="ja-JP" sz="14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②</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９月</a:t>
            </a:r>
            <a:r>
              <a:rPr kumimoji="1" lang="en-US" altLang="ja-JP" sz="1400" u="sng" dirty="0" smtClean="0">
                <a:solidFill>
                  <a:schemeClr val="accent5">
                    <a:lumMod val="75000"/>
                  </a:schemeClr>
                </a:solidFill>
                <a:latin typeface="メイリオ" panose="020B0604030504040204" pitchFamily="50" charset="-128"/>
                <a:ea typeface="メイリオ" panose="020B0604030504040204" pitchFamily="50" charset="-128"/>
              </a:rPr>
              <a:t>30</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日時点</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で</a:t>
            </a:r>
            <a:r>
              <a:rPr kumimoji="1" lang="ja-JP" altLang="en-US" sz="1400" dirty="0" smtClean="0">
                <a:solidFill>
                  <a:srgbClr val="FF0000"/>
                </a:solidFill>
                <a:latin typeface="メイリオ" panose="020B0604030504040204" pitchFamily="50" charset="-128"/>
                <a:ea typeface="メイリオ" panose="020B0604030504040204" pitchFamily="50" charset="-128"/>
              </a:rPr>
              <a:t>高校生</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（平成</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15</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2</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日～平成</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18</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日生まれ）</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の児童</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（保護者の所得が児童</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手当（本則</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給付）の支給対象となる金額と同等未満の場合）</a:t>
            </a:r>
            <a:endPar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③</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令和４年３月</a:t>
            </a:r>
            <a:r>
              <a:rPr kumimoji="1" lang="en-US" altLang="ja-JP" sz="1400" u="sng" dirty="0" smtClean="0">
                <a:solidFill>
                  <a:schemeClr val="accent5">
                    <a:lumMod val="75000"/>
                  </a:schemeClr>
                </a:solidFill>
                <a:latin typeface="メイリオ" panose="020B0604030504040204" pitchFamily="50" charset="-128"/>
                <a:ea typeface="メイリオ" panose="020B0604030504040204" pitchFamily="50" charset="-128"/>
              </a:rPr>
              <a:t>31</a:t>
            </a:r>
            <a:r>
              <a:rPr kumimoji="1" lang="ja-JP" altLang="en-US" sz="1400" u="sng" dirty="0" smtClean="0">
                <a:solidFill>
                  <a:schemeClr val="accent5">
                    <a:lumMod val="75000"/>
                  </a:schemeClr>
                </a:solidFill>
                <a:latin typeface="メイリオ" panose="020B0604030504040204" pitchFamily="50" charset="-128"/>
                <a:ea typeface="メイリオ" panose="020B0604030504040204" pitchFamily="50" charset="-128"/>
              </a:rPr>
              <a:t>日までに</a:t>
            </a:r>
            <a:r>
              <a:rPr kumimoji="1" lang="ja-JP" altLang="en-US" sz="1400" u="sng" dirty="0">
                <a:solidFill>
                  <a:schemeClr val="accent5">
                    <a:lumMod val="75000"/>
                  </a:schemeClr>
                </a:solidFill>
                <a:latin typeface="メイリオ" panose="020B0604030504040204" pitchFamily="50" charset="-128"/>
                <a:ea typeface="メイリオ" panose="020B0604030504040204" pitchFamily="50" charset="-128"/>
              </a:rPr>
              <a:t>生まれた</a:t>
            </a:r>
            <a:r>
              <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rPr>
              <a:t>児童手当</a:t>
            </a:r>
            <a:r>
              <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rPr>
              <a:t>（本則給付）</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の支給対象児童（</a:t>
            </a:r>
            <a:r>
              <a:rPr kumimoji="1" lang="ja-JP" altLang="en-US" sz="1400" dirty="0" smtClean="0">
                <a:solidFill>
                  <a:srgbClr val="FF0000"/>
                </a:solidFill>
                <a:latin typeface="メイリオ" panose="020B0604030504040204" pitchFamily="50" charset="-128"/>
                <a:ea typeface="メイリオ" panose="020B0604030504040204" pitchFamily="50" charset="-128"/>
              </a:rPr>
              <a:t>新生児</a:t>
            </a:r>
            <a:r>
              <a:rPr kumimoji="1" lang="ja-JP" altLang="en-US" sz="1400"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ja-JP" altLang="en-US" sz="1400" dirty="0">
              <a:solidFill>
                <a:schemeClr val="accent5">
                  <a:lumMod val="7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01830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103276" y="5250443"/>
            <a:ext cx="6603029" cy="2220802"/>
          </a:xfrm>
          <a:prstGeom prst="rect">
            <a:avLst/>
          </a:prstGeom>
          <a:solidFill>
            <a:schemeClr val="bg1"/>
          </a:solidFill>
          <a:ln w="28575">
            <a:solidFill>
              <a:srgbClr val="00B050"/>
            </a:solidFill>
          </a:ln>
          <a:effectLst/>
        </p:spPr>
        <p:txBody>
          <a:bodyPr wrap="square" rtlCol="0">
            <a:noAutofit/>
          </a:bodyPr>
          <a:lstStyle/>
          <a:p>
            <a:r>
              <a:rPr lang="ja-JP" altLang="en-US" sz="1100" b="1" u="sng" dirty="0" smtClean="0">
                <a:solidFill>
                  <a:srgbClr val="00B050"/>
                </a:solidFill>
                <a:latin typeface="メイリオ" panose="020B0604030504040204" pitchFamily="50" charset="-128"/>
                <a:ea typeface="メイリオ" panose="020B0604030504040204" pitchFamily="50" charset="-128"/>
              </a:rPr>
              <a:t>Ｑ</a:t>
            </a:r>
            <a:r>
              <a:rPr lang="ja-JP" altLang="en-US" sz="1100" b="1" u="sng" dirty="0">
                <a:solidFill>
                  <a:srgbClr val="00B050"/>
                </a:solidFill>
                <a:latin typeface="メイリオ" panose="020B0604030504040204" pitchFamily="50" charset="-128"/>
                <a:ea typeface="メイリオ" panose="020B0604030504040204" pitchFamily="50" charset="-128"/>
              </a:rPr>
              <a:t>．引っ越した場合には、給付金の振込はどうなりますか？</a:t>
            </a:r>
            <a:endParaRPr lang="en-US" altLang="ja-JP" sz="1100" b="1" u="sng"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Ａ．基本的には、児童手当の振込指定口座もしくは別途指定した口座に住所地市町村（特別区含む）から振り込まれます</a:t>
            </a:r>
            <a:r>
              <a:rPr lang="ja-JP" altLang="en-US" sz="1100" dirty="0" smtClean="0">
                <a:latin typeface="メイリオ" panose="020B0604030504040204" pitchFamily="50" charset="-128"/>
                <a:ea typeface="メイリオ" panose="020B0604030504040204" pitchFamily="50" charset="-128"/>
              </a:rPr>
              <a:t>。ご不明な点があれば、中学生までのご家庭であれば、</a:t>
            </a:r>
            <a:r>
              <a:rPr lang="en-US" altLang="ja-JP" sz="1100" dirty="0" smtClean="0">
                <a:latin typeface="メイリオ" panose="020B0604030504040204" pitchFamily="50" charset="-128"/>
                <a:ea typeface="メイリオ" panose="020B0604030504040204" pitchFamily="50" charset="-128"/>
              </a:rPr>
              <a:t>10</a:t>
            </a:r>
            <a:r>
              <a:rPr lang="ja-JP" altLang="en-US" sz="1100" dirty="0" smtClean="0">
                <a:latin typeface="メイリオ" panose="020B0604030504040204" pitchFamily="50" charset="-128"/>
                <a:ea typeface="メイリオ" panose="020B0604030504040204" pitchFamily="50" charset="-128"/>
              </a:rPr>
              <a:t>月に児童手当を支給をした引越前の市町村に、高校生のご家庭であれば</a:t>
            </a:r>
            <a:r>
              <a:rPr lang="en-US" altLang="ja-JP" sz="1100" dirty="0" smtClean="0">
                <a:latin typeface="メイリオ" panose="020B0604030504040204" pitchFamily="50" charset="-128"/>
                <a:ea typeface="メイリオ" panose="020B0604030504040204" pitchFamily="50" charset="-128"/>
              </a:rPr>
              <a:t>9</a:t>
            </a:r>
            <a:r>
              <a:rPr lang="ja-JP" altLang="en-US" sz="1100" dirty="0" smtClean="0">
                <a:latin typeface="メイリオ" panose="020B0604030504040204" pitchFamily="50" charset="-128"/>
                <a:ea typeface="メイリオ" panose="020B0604030504040204" pitchFamily="50" charset="-128"/>
              </a:rPr>
              <a:t>月</a:t>
            </a:r>
            <a:r>
              <a:rPr lang="en-US" altLang="ja-JP" sz="1100" dirty="0" smtClean="0">
                <a:latin typeface="メイリオ" panose="020B0604030504040204" pitchFamily="50" charset="-128"/>
                <a:ea typeface="メイリオ" panose="020B0604030504040204" pitchFamily="50" charset="-128"/>
              </a:rPr>
              <a:t>30</a:t>
            </a:r>
            <a:r>
              <a:rPr lang="ja-JP" altLang="en-US" sz="1100" dirty="0" smtClean="0">
                <a:latin typeface="メイリオ" panose="020B0604030504040204" pitchFamily="50" charset="-128"/>
                <a:ea typeface="メイリオ" panose="020B0604030504040204" pitchFamily="50" charset="-128"/>
              </a:rPr>
              <a:t>日時点での住所地市町村にお問い合わせください。</a:t>
            </a: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ja-JP" altLang="en-US" sz="1100" b="1" u="sng" dirty="0">
                <a:solidFill>
                  <a:srgbClr val="00B050"/>
                </a:solidFill>
                <a:latin typeface="メイリオ" panose="020B0604030504040204" pitchFamily="50" charset="-128"/>
                <a:ea typeface="メイリオ" panose="020B0604030504040204" pitchFamily="50" charset="-128"/>
              </a:rPr>
              <a:t>Ｑ</a:t>
            </a:r>
            <a:r>
              <a:rPr lang="ja-JP" altLang="en-US" sz="1100" b="1" u="sng" dirty="0" smtClean="0">
                <a:solidFill>
                  <a:srgbClr val="00B050"/>
                </a:solidFill>
                <a:latin typeface="メイリオ" panose="020B0604030504040204" pitchFamily="50" charset="-128"/>
                <a:ea typeface="メイリオ" panose="020B0604030504040204" pitchFamily="50" charset="-128"/>
              </a:rPr>
              <a:t>．ＤＶ被害により子どもとともに避難していますが、どうなりますか？</a:t>
            </a:r>
            <a:endParaRPr lang="en-US" altLang="ja-JP" sz="1100" b="1" u="sng" dirty="0">
              <a:latin typeface="メイリオ" panose="020B0604030504040204" pitchFamily="50" charset="-128"/>
              <a:ea typeface="メイリオ" panose="020B0604030504040204" pitchFamily="50" charset="-128"/>
            </a:endParaRPr>
          </a:p>
          <a:p>
            <a:pPr marL="144000" indent="-457200"/>
            <a:r>
              <a:rPr lang="ja-JP" altLang="en-US" sz="1100" dirty="0">
                <a:latin typeface="メイリオ" panose="020B0604030504040204" pitchFamily="50" charset="-128"/>
                <a:ea typeface="メイリオ" panose="020B0604030504040204" pitchFamily="50" charset="-128"/>
              </a:rPr>
              <a:t>Ａ</a:t>
            </a:r>
            <a:r>
              <a:rPr lang="ja-JP" altLang="en-US" sz="1100" dirty="0" smtClean="0">
                <a:latin typeface="メイリオ" panose="020B0604030504040204" pitchFamily="50" charset="-128"/>
                <a:ea typeface="メイリオ" panose="020B0604030504040204" pitchFamily="50" charset="-128"/>
              </a:rPr>
              <a:t>．令和３年９月分</a:t>
            </a:r>
            <a:r>
              <a:rPr lang="ja-JP" altLang="en-US" sz="1100" dirty="0">
                <a:latin typeface="メイリオ" panose="020B0604030504040204" pitchFamily="50" charset="-128"/>
                <a:ea typeface="メイリオ" panose="020B0604030504040204" pitchFamily="50" charset="-128"/>
              </a:rPr>
              <a:t>の児童手当の支給を配偶者（</a:t>
            </a:r>
            <a:r>
              <a:rPr lang="en-US" altLang="ja-JP" sz="1100" dirty="0">
                <a:latin typeface="メイリオ" panose="020B0604030504040204" pitchFamily="50" charset="-128"/>
                <a:ea typeface="メイリオ" panose="020B0604030504040204" pitchFamily="50" charset="-128"/>
              </a:rPr>
              <a:t>DV</a:t>
            </a:r>
            <a:r>
              <a:rPr lang="ja-JP" altLang="en-US" sz="1100" dirty="0">
                <a:latin typeface="メイリオ" panose="020B0604030504040204" pitchFamily="50" charset="-128"/>
                <a:ea typeface="メイリオ" panose="020B0604030504040204" pitchFamily="50" charset="-128"/>
              </a:rPr>
              <a:t>加害者）が受けている場合</a:t>
            </a:r>
            <a:r>
              <a:rPr lang="ja-JP" altLang="en-US" sz="1100" dirty="0" smtClean="0">
                <a:latin typeface="メイリオ" panose="020B0604030504040204" pitchFamily="50" charset="-128"/>
                <a:ea typeface="メイリオ" panose="020B0604030504040204" pitchFamily="50" charset="-128"/>
              </a:rPr>
              <a:t>について</a:t>
            </a:r>
            <a:r>
              <a:rPr lang="ja-JP" altLang="en-US" sz="1100" dirty="0">
                <a:latin typeface="メイリオ" panose="020B0604030504040204" pitchFamily="50" charset="-128"/>
                <a:ea typeface="メイリオ" panose="020B0604030504040204" pitchFamily="50" charset="-128"/>
              </a:rPr>
              <a:t>も</a:t>
            </a:r>
            <a:r>
              <a:rPr lang="ja-JP" altLang="en-US"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早川町</a:t>
            </a:r>
            <a:r>
              <a:rPr lang="ja-JP" altLang="en-US" sz="1100" dirty="0" smtClean="0">
                <a:latin typeface="メイリオ" panose="020B0604030504040204" pitchFamily="50" charset="-128"/>
                <a:ea typeface="メイリオ" panose="020B0604030504040204" pitchFamily="50" charset="-128"/>
              </a:rPr>
              <a:t>で</a:t>
            </a:r>
            <a:r>
              <a:rPr lang="ja-JP" altLang="en-US" sz="1100" dirty="0">
                <a:latin typeface="メイリオ" panose="020B0604030504040204" pitchFamily="50" charset="-128"/>
                <a:ea typeface="メイリオ" panose="020B0604030504040204" pitchFamily="50" charset="-128"/>
              </a:rPr>
              <a:t>子育て世帯等臨時特別支援事業（先行給付金）の支給を受けることが</a:t>
            </a:r>
            <a:r>
              <a:rPr lang="ja-JP" altLang="en-US" sz="1100" dirty="0" smtClean="0">
                <a:latin typeface="メイリオ" panose="020B0604030504040204" pitchFamily="50" charset="-128"/>
                <a:ea typeface="メイリオ" panose="020B0604030504040204" pitchFamily="50" charset="-128"/>
              </a:rPr>
              <a:t>できる場合</a:t>
            </a:r>
            <a:r>
              <a:rPr lang="ja-JP" altLang="en-US" sz="1100" dirty="0">
                <a:latin typeface="メイリオ" panose="020B0604030504040204" pitchFamily="50" charset="-128"/>
                <a:ea typeface="メイリオ" panose="020B0604030504040204" pitchFamily="50" charset="-128"/>
              </a:rPr>
              <a:t>があります</a:t>
            </a:r>
            <a:r>
              <a:rPr lang="ja-JP" altLang="en-US" sz="1100" dirty="0" smtClean="0">
                <a:latin typeface="メイリオ" panose="020B0604030504040204" pitchFamily="50" charset="-128"/>
                <a:ea typeface="メイリオ" panose="020B0604030504040204" pitchFamily="50" charset="-128"/>
              </a:rPr>
              <a:t>ので、なるべく早くご相</a:t>
            </a:r>
            <a:r>
              <a:rPr lang="ja-JP" altLang="en-US" sz="1100" dirty="0">
                <a:latin typeface="メイリオ" panose="020B0604030504040204" pitchFamily="50" charset="-128"/>
                <a:ea typeface="メイリオ" panose="020B0604030504040204" pitchFamily="50" charset="-128"/>
              </a:rPr>
              <a:t>談ください</a:t>
            </a:r>
            <a:r>
              <a:rPr lang="ja-JP" altLang="en-US" sz="1100" dirty="0" smtClean="0">
                <a:latin typeface="メイリオ" panose="020B0604030504040204" pitchFamily="50" charset="-128"/>
                <a:ea typeface="メイリオ" panose="020B0604030504040204" pitchFamily="50" charset="-128"/>
              </a:rPr>
              <a:t>。住民票を動かす必要はなく、配偶者のいる市町村に連絡する必要もありません。</a:t>
            </a:r>
            <a:endParaRPr lang="en-US" altLang="ja-JP" sz="1100" dirty="0" smtClean="0">
              <a:latin typeface="メイリオ" panose="020B0604030504040204" pitchFamily="50" charset="-128"/>
              <a:ea typeface="メイリオ" panose="020B0604030504040204" pitchFamily="50" charset="-128"/>
            </a:endParaRPr>
          </a:p>
          <a:p>
            <a:pPr marL="180975" indent="-180975"/>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子育て世帯等臨時特別支援事業（先行給付金）に</a:t>
            </a:r>
            <a:r>
              <a:rPr lang="ja-JP" altLang="en-US" sz="1100" dirty="0" smtClean="0">
                <a:latin typeface="メイリオ" panose="020B0604030504040204" pitchFamily="50" charset="-128"/>
                <a:ea typeface="メイリオ" panose="020B0604030504040204" pitchFamily="50" charset="-128"/>
              </a:rPr>
              <a:t>ついては、</a:t>
            </a:r>
            <a:r>
              <a:rPr lang="ja-JP" altLang="en-US" sz="1100" dirty="0">
                <a:latin typeface="メイリオ" panose="020B0604030504040204" pitchFamily="50" charset="-128"/>
                <a:ea typeface="メイリオ" panose="020B0604030504040204" pitchFamily="50" charset="-128"/>
              </a:rPr>
              <a:t>他方の配偶者等は支給を</a:t>
            </a:r>
            <a:r>
              <a:rPr lang="ja-JP" altLang="en-US" sz="1100" dirty="0" smtClean="0">
                <a:latin typeface="メイリオ" panose="020B0604030504040204" pitchFamily="50" charset="-128"/>
                <a:ea typeface="メイリオ" panose="020B0604030504040204" pitchFamily="50" charset="-128"/>
              </a:rPr>
              <a:t>受けられません</a:t>
            </a:r>
            <a:r>
              <a:rPr lang="ja-JP" altLang="en-US" sz="1100" dirty="0">
                <a:latin typeface="メイリオ" panose="020B0604030504040204" pitchFamily="50" charset="-128"/>
                <a:ea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p:txBody>
      </p:sp>
      <p:sp>
        <p:nvSpPr>
          <p:cNvPr id="7" name="角丸四角形 6"/>
          <p:cNvSpPr/>
          <p:nvPr/>
        </p:nvSpPr>
        <p:spPr>
          <a:xfrm>
            <a:off x="68581" y="7933832"/>
            <a:ext cx="6735171" cy="837457"/>
          </a:xfrm>
          <a:prstGeom prst="roundRect">
            <a:avLst/>
          </a:prstGeom>
          <a:solidFill>
            <a:schemeClr val="bg1"/>
          </a:solidFill>
          <a:ln w="88900"/>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600" dirty="0">
                <a:solidFill>
                  <a:schemeClr val="accent1"/>
                </a:solidFill>
                <a:latin typeface="メイリオ" panose="020B0604030504040204" pitchFamily="50" charset="-128"/>
                <a:ea typeface="メイリオ" panose="020B0604030504040204" pitchFamily="50" charset="-128"/>
              </a:rPr>
              <a:t>早川町</a:t>
            </a:r>
            <a:r>
              <a:rPr kumimoji="1" lang="ja-JP" altLang="en-US" sz="1600" dirty="0" smtClean="0">
                <a:solidFill>
                  <a:schemeClr val="accent1"/>
                </a:solidFill>
                <a:latin typeface="メイリオ" panose="020B0604030504040204" pitchFamily="50" charset="-128"/>
                <a:ea typeface="メイリオ" panose="020B0604030504040204" pitchFamily="50" charset="-128"/>
              </a:rPr>
              <a:t>役場　福祉</a:t>
            </a:r>
            <a:r>
              <a:rPr kumimoji="1" lang="ja-JP" altLang="en-US" sz="1600" dirty="0">
                <a:solidFill>
                  <a:schemeClr val="accent1"/>
                </a:solidFill>
                <a:latin typeface="メイリオ" panose="020B0604030504040204" pitchFamily="50" charset="-128"/>
                <a:ea typeface="メイリオ" panose="020B0604030504040204" pitchFamily="50" charset="-128"/>
              </a:rPr>
              <a:t>保健課　</a:t>
            </a:r>
            <a:r>
              <a:rPr kumimoji="1" lang="ja-JP" altLang="en-US" sz="1600" dirty="0" smtClean="0">
                <a:solidFill>
                  <a:schemeClr val="accent1"/>
                </a:solidFill>
                <a:latin typeface="メイリオ" panose="020B0604030504040204" pitchFamily="50" charset="-128"/>
                <a:ea typeface="メイリオ" panose="020B0604030504040204" pitchFamily="50" charset="-128"/>
              </a:rPr>
              <a:t>福祉担当　　　　　　　　　　　　　　　　　　</a:t>
            </a:r>
            <a:endParaRPr kumimoji="1" lang="en-US" altLang="ja-JP" sz="1600" dirty="0">
              <a:solidFill>
                <a:schemeClr val="accent1"/>
              </a:solidFill>
              <a:latin typeface="メイリオ" panose="020B0604030504040204" pitchFamily="50" charset="-128"/>
              <a:ea typeface="メイリオ" panose="020B0604030504040204" pitchFamily="50" charset="-128"/>
            </a:endParaRPr>
          </a:p>
          <a:p>
            <a:pPr algn="ctr"/>
            <a:r>
              <a:rPr kumimoji="1" lang="ja-JP" altLang="en-US" sz="1600" dirty="0">
                <a:solidFill>
                  <a:schemeClr val="accent1"/>
                </a:solidFill>
                <a:latin typeface="メイリオ" panose="020B0604030504040204" pitchFamily="50" charset="-128"/>
                <a:ea typeface="メイリオ" panose="020B0604030504040204" pitchFamily="50" charset="-128"/>
              </a:rPr>
              <a:t>電話</a:t>
            </a:r>
            <a:r>
              <a:rPr kumimoji="1" lang="ja-JP" altLang="en-US" sz="1600" dirty="0" smtClean="0">
                <a:solidFill>
                  <a:schemeClr val="accent1"/>
                </a:solidFill>
                <a:latin typeface="メイリオ" panose="020B0604030504040204" pitchFamily="50" charset="-128"/>
                <a:ea typeface="メイリオ" panose="020B0604030504040204" pitchFamily="50" charset="-128"/>
              </a:rPr>
              <a:t>：０５５</a:t>
            </a:r>
            <a:r>
              <a:rPr kumimoji="1" lang="ja-JP" altLang="en-US" sz="1600" dirty="0">
                <a:solidFill>
                  <a:schemeClr val="accent1"/>
                </a:solidFill>
                <a:latin typeface="メイリオ" panose="020B0604030504040204" pitchFamily="50" charset="-128"/>
                <a:ea typeface="メイリオ" panose="020B0604030504040204" pitchFamily="50" charset="-128"/>
              </a:rPr>
              <a:t>６</a:t>
            </a:r>
            <a:r>
              <a:rPr kumimoji="1" lang="ja-JP" altLang="en-US" sz="1600" dirty="0" smtClean="0">
                <a:solidFill>
                  <a:schemeClr val="accent1"/>
                </a:solidFill>
                <a:latin typeface="メイリオ" panose="020B0604030504040204" pitchFamily="50" charset="-128"/>
                <a:ea typeface="メイリオ" panose="020B0604030504040204" pitchFamily="50" charset="-128"/>
              </a:rPr>
              <a:t>（４５）２３６３</a:t>
            </a:r>
            <a:endParaRPr kumimoji="1" lang="ja-JP" altLang="en-US" sz="1600" dirty="0">
              <a:solidFill>
                <a:schemeClr val="accent1"/>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103276" y="7551068"/>
            <a:ext cx="2686726" cy="353686"/>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19" b="1" dirty="0">
                <a:latin typeface="メイリオ" panose="020B0604030504040204" pitchFamily="50" charset="-128"/>
                <a:ea typeface="メイリオ" panose="020B0604030504040204" pitchFamily="50" charset="-128"/>
              </a:rPr>
              <a:t>お問い合わせは</a:t>
            </a:r>
          </a:p>
        </p:txBody>
      </p:sp>
      <p:sp>
        <p:nvSpPr>
          <p:cNvPr id="6" name="角丸四角形 5"/>
          <p:cNvSpPr/>
          <p:nvPr/>
        </p:nvSpPr>
        <p:spPr>
          <a:xfrm>
            <a:off x="111865" y="4957455"/>
            <a:ext cx="3038807" cy="232303"/>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メイリオ" panose="020B0604030504040204" pitchFamily="50" charset="-128"/>
                <a:ea typeface="メイリオ" panose="020B0604030504040204" pitchFamily="50" charset="-128"/>
              </a:rPr>
              <a:t>こんなときはどうなるの？</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 y="8835190"/>
            <a:ext cx="6858000" cy="1070810"/>
            <a:chOff x="1" y="8835190"/>
            <a:chExt cx="6858000" cy="1070809"/>
          </a:xfrm>
        </p:grpSpPr>
        <p:sp>
          <p:nvSpPr>
            <p:cNvPr id="9" name="正方形/長方形 8"/>
            <p:cNvSpPr/>
            <p:nvPr/>
          </p:nvSpPr>
          <p:spPr>
            <a:xfrm>
              <a:off x="1" y="8835190"/>
              <a:ext cx="6858000" cy="1070809"/>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1919"/>
            </a:p>
          </p:txBody>
        </p:sp>
        <p:sp>
          <p:nvSpPr>
            <p:cNvPr id="10" name="テキスト ボックス 9"/>
            <p:cNvSpPr txBox="1"/>
            <p:nvPr/>
          </p:nvSpPr>
          <p:spPr>
            <a:xfrm>
              <a:off x="120859" y="8949240"/>
              <a:ext cx="6514832" cy="210955"/>
            </a:xfrm>
            <a:prstGeom prst="rect">
              <a:avLst/>
            </a:prstGeom>
            <a:noFill/>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979" dirty="0" smtClean="0">
                  <a:solidFill>
                    <a:schemeClr val="bg1"/>
                  </a:solidFill>
                  <a:latin typeface="ＭＳ Ｐゴシック" panose="020B0600070205080204" pitchFamily="50" charset="-128"/>
                </a:rPr>
                <a:t>｢</a:t>
              </a:r>
              <a:r>
                <a:rPr lang="ja-JP" altLang="en-US" sz="979" dirty="0" smtClean="0">
                  <a:solidFill>
                    <a:schemeClr val="bg1"/>
                  </a:solidFill>
                  <a:latin typeface="ＭＳ Ｐゴシック" panose="020B0600070205080204" pitchFamily="50" charset="-128"/>
                </a:rPr>
                <a:t>子育て世帯への臨時特別給付</a:t>
              </a:r>
              <a:r>
                <a:rPr lang="ja-JP" altLang="en-US" sz="979" dirty="0">
                  <a:solidFill>
                    <a:schemeClr val="bg1"/>
                  </a:solidFill>
                  <a:latin typeface="ＭＳ Ｐゴシック" panose="020B0600070205080204" pitchFamily="50" charset="-128"/>
                </a:rPr>
                <a:t>金</a:t>
              </a:r>
              <a:r>
                <a:rPr lang="en-US" altLang="ja-JP" sz="979" dirty="0" smtClean="0">
                  <a:solidFill>
                    <a:schemeClr val="bg1"/>
                  </a:solidFill>
                  <a:latin typeface="ＭＳ Ｐゴシック" panose="020B0600070205080204" pitchFamily="50" charset="-128"/>
                </a:rPr>
                <a:t>｣</a:t>
              </a:r>
              <a:r>
                <a:rPr lang="ja-JP" altLang="en-US" sz="979" dirty="0" smtClean="0">
                  <a:solidFill>
                    <a:schemeClr val="bg1"/>
                  </a:solidFill>
                  <a:latin typeface="ＭＳ Ｐゴシック" panose="020B0600070205080204" pitchFamily="50" charset="-128"/>
                </a:rPr>
                <a:t>に関する</a:t>
              </a:r>
              <a:r>
                <a:rPr lang="ja-JP" altLang="en-US" sz="1371" b="1" dirty="0" smtClean="0">
                  <a:solidFill>
                    <a:srgbClr val="FF0000"/>
                  </a:solidFill>
                  <a:latin typeface="ＭＳ Ｐゴシック" panose="020B0600070205080204" pitchFamily="50" charset="-128"/>
                </a:rPr>
                <a:t>“</a:t>
              </a:r>
              <a:r>
                <a:rPr lang="ja-JP" altLang="en-US" sz="1371" b="1" dirty="0">
                  <a:solidFill>
                    <a:srgbClr val="FF0000"/>
                  </a:solidFill>
                  <a:latin typeface="ＭＳ Ｐゴシック" panose="020B0600070205080204" pitchFamily="50" charset="-128"/>
                </a:rPr>
                <a:t>振り込め詐欺”</a:t>
              </a:r>
              <a:r>
                <a:rPr lang="ja-JP" altLang="en-US" sz="979" dirty="0">
                  <a:solidFill>
                    <a:schemeClr val="bg1"/>
                  </a:solidFill>
                  <a:latin typeface="ＭＳ Ｐゴシック" panose="020B0600070205080204" pitchFamily="50" charset="-128"/>
                </a:rPr>
                <a:t>や</a:t>
              </a:r>
              <a:r>
                <a:rPr lang="ja-JP" altLang="en-US" sz="1371" b="1" dirty="0">
                  <a:solidFill>
                    <a:srgbClr val="FF0000"/>
                  </a:solidFill>
                  <a:latin typeface="ＭＳ Ｐゴシック" panose="020B0600070205080204" pitchFamily="50" charset="-128"/>
                </a:rPr>
                <a:t>“個人情報の詐取”</a:t>
              </a:r>
              <a:r>
                <a:rPr lang="ja-JP" altLang="en-US" sz="979" dirty="0">
                  <a:solidFill>
                    <a:schemeClr val="bg1"/>
                  </a:solidFill>
                  <a:latin typeface="ＭＳ Ｐゴシック" panose="020B0600070205080204" pitchFamily="50" charset="-128"/>
                </a:rPr>
                <a:t>にご注意ください。</a:t>
              </a:r>
            </a:p>
          </p:txBody>
        </p:sp>
        <p:sp>
          <p:nvSpPr>
            <p:cNvPr id="12" name="テキスト ボックス 11"/>
            <p:cNvSpPr txBox="1"/>
            <p:nvPr/>
          </p:nvSpPr>
          <p:spPr>
            <a:xfrm>
              <a:off x="103375" y="9274245"/>
              <a:ext cx="6532316" cy="504000"/>
            </a:xfrm>
            <a:prstGeom prst="rect">
              <a:avLst/>
            </a:prstGeom>
            <a:noFill/>
          </p:spPr>
          <p:txBody>
            <a:bodyPr wrap="square" lIns="0" tIns="0" rIns="0" bIns="0">
              <a:spAutoFit/>
            </a:bodyPr>
            <a:lstStyle/>
            <a:p>
              <a:pPr fontAlgn="auto">
                <a:spcBef>
                  <a:spcPts val="0"/>
                </a:spcBef>
                <a:spcAft>
                  <a:spcPts val="0"/>
                </a:spcAft>
                <a:defRPr/>
              </a:pPr>
              <a:r>
                <a:rPr lang="ja-JP" altLang="en-US" sz="1050" dirty="0">
                  <a:solidFill>
                    <a:schemeClr val="bg1"/>
                  </a:solidFill>
                  <a:latin typeface="+mn-ea"/>
                  <a:ea typeface="+mn-ea"/>
                </a:rPr>
                <a:t>ご自宅や職場など</a:t>
              </a:r>
              <a:r>
                <a:rPr lang="ja-JP" altLang="en-US" sz="1050" dirty="0" smtClean="0">
                  <a:solidFill>
                    <a:schemeClr val="bg1"/>
                  </a:solidFill>
                  <a:latin typeface="+mn-ea"/>
                  <a:ea typeface="+mn-ea"/>
                </a:rPr>
                <a:t>に</a:t>
              </a:r>
              <a:r>
                <a:rPr lang="ja-JP" altLang="en-US" sz="1050" dirty="0">
                  <a:solidFill>
                    <a:schemeClr val="bg1"/>
                  </a:solidFill>
                  <a:latin typeface="+mn-ea"/>
                </a:rPr>
                <a:t>早川町</a:t>
              </a:r>
              <a:r>
                <a:rPr lang="ja-JP" altLang="en-US" sz="1050" dirty="0" smtClean="0">
                  <a:solidFill>
                    <a:schemeClr val="bg1"/>
                  </a:solidFill>
                  <a:latin typeface="+mn-ea"/>
                  <a:ea typeface="+mn-ea"/>
                </a:rPr>
                <a:t>から問い合わせを行うことがありますが、ＡＴＭ（現金自動預払機）の操作をお願いすることや、支給のための手数料などの振り込みを求めることは絶対にありません。もし、不審な電話がかかってきた場合にはすぐに</a:t>
              </a:r>
              <a:r>
                <a:rPr lang="ja-JP" altLang="en-US" sz="1050" dirty="0">
                  <a:solidFill>
                    <a:schemeClr val="bg1"/>
                  </a:solidFill>
                  <a:latin typeface="+mn-ea"/>
                </a:rPr>
                <a:t>早川町</a:t>
              </a:r>
              <a:r>
                <a:rPr lang="ja-JP" altLang="en-US" sz="1050" dirty="0" smtClean="0">
                  <a:solidFill>
                    <a:schemeClr val="bg1"/>
                  </a:solidFill>
                  <a:latin typeface="+mn-ea"/>
                  <a:ea typeface="+mn-ea"/>
                </a:rPr>
                <a:t>の窓口又は最寄り</a:t>
              </a:r>
              <a:r>
                <a:rPr lang="ja-JP" altLang="en-US" sz="1050" dirty="0">
                  <a:solidFill>
                    <a:schemeClr val="bg1"/>
                  </a:solidFill>
                  <a:latin typeface="+mn-ea"/>
                  <a:ea typeface="+mn-ea"/>
                </a:rPr>
                <a:t>の</a:t>
              </a:r>
              <a:r>
                <a:rPr lang="ja-JP" altLang="en-US" sz="1050" dirty="0" smtClean="0">
                  <a:solidFill>
                    <a:schemeClr val="bg1"/>
                  </a:solidFill>
                  <a:latin typeface="+mn-ea"/>
                  <a:ea typeface="+mn-ea"/>
                </a:rPr>
                <a:t>警察に</a:t>
              </a:r>
              <a:r>
                <a:rPr lang="ja-JP" altLang="en-US" sz="1050" dirty="0">
                  <a:solidFill>
                    <a:schemeClr val="bg1"/>
                  </a:solidFill>
                  <a:latin typeface="+mn-ea"/>
                  <a:ea typeface="+mn-ea"/>
                </a:rPr>
                <a:t>ご連絡ください</a:t>
              </a:r>
              <a:r>
                <a:rPr lang="ja-JP" altLang="en-US" sz="800" dirty="0">
                  <a:solidFill>
                    <a:schemeClr val="bg1"/>
                  </a:solidFill>
                  <a:latin typeface="+mn-ea"/>
                  <a:ea typeface="+mn-ea"/>
                </a:rPr>
                <a:t>。</a:t>
              </a:r>
            </a:p>
          </p:txBody>
        </p:sp>
      </p:grpSp>
      <p:pic>
        <p:nvPicPr>
          <p:cNvPr id="14" name="図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7477400"/>
            <a:ext cx="3810705" cy="456432"/>
          </a:xfrm>
          <a:prstGeom prst="rect">
            <a:avLst/>
          </a:prstGeom>
        </p:spPr>
      </p:pic>
      <p:sp>
        <p:nvSpPr>
          <p:cNvPr id="11" name="テキスト ボックス 10"/>
          <p:cNvSpPr txBox="1"/>
          <p:nvPr/>
        </p:nvSpPr>
        <p:spPr>
          <a:xfrm>
            <a:off x="191473" y="197306"/>
            <a:ext cx="6514832" cy="3285777"/>
          </a:xfrm>
          <a:prstGeom prst="rect">
            <a:avLst/>
          </a:prstGeom>
          <a:solidFill>
            <a:schemeClr val="bg1"/>
          </a:solidFill>
          <a:ln w="63500">
            <a:solidFill>
              <a:srgbClr val="FF9900"/>
            </a:solidFill>
          </a:ln>
          <a:effectLst/>
        </p:spPr>
        <p:txBody>
          <a:bodyPr wrap="square" rtlCol="0">
            <a:noAutofit/>
          </a:bodyPr>
          <a:lstStyle/>
          <a:p>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本給付の申請の流れです。</a:t>
            </a:r>
            <a:endPar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早川町</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では、</a:t>
            </a:r>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申請</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を令和</a:t>
            </a:r>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４</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696" b="1" dirty="0">
                <a:solidFill>
                  <a:schemeClr val="accent5">
                    <a:lumMod val="75000"/>
                  </a:schemeClr>
                </a:solidFill>
                <a:latin typeface="メイリオ" panose="020B0604030504040204" pitchFamily="50" charset="-128"/>
                <a:ea typeface="メイリオ" panose="020B0604030504040204" pitchFamily="50" charset="-128"/>
              </a:rPr>
              <a:t>7</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日</a:t>
            </a:r>
            <a:r>
              <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金</a:t>
            </a:r>
            <a:r>
              <a:rPr kumimoji="1" lang="en-US" altLang="ja-JP" sz="1696" b="1"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696" b="1" dirty="0" smtClean="0">
                <a:solidFill>
                  <a:schemeClr val="accent5">
                    <a:lumMod val="75000"/>
                  </a:schemeClr>
                </a:solidFill>
                <a:latin typeface="メイリオ" panose="020B0604030504040204" pitchFamily="50" charset="-128"/>
                <a:ea typeface="メイリオ" panose="020B0604030504040204" pitchFamily="50" charset="-128"/>
              </a:rPr>
              <a:t>から受け付けます。</a:t>
            </a:r>
            <a:endParaRPr kumimoji="1" lang="en-US" altLang="ja-JP" sz="1200" b="1"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479392" y="883529"/>
            <a:ext cx="1301486" cy="242619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早川町</a:t>
            </a:r>
          </a:p>
        </p:txBody>
      </p:sp>
      <p:sp>
        <p:nvSpPr>
          <p:cNvPr id="15" name="角丸四角形 14"/>
          <p:cNvSpPr/>
          <p:nvPr/>
        </p:nvSpPr>
        <p:spPr>
          <a:xfrm>
            <a:off x="4992841" y="883529"/>
            <a:ext cx="1376732" cy="24876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子育て</a:t>
            </a: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a:p>
            <a:pPr algn="ctr"/>
            <a:r>
              <a:rPr kumimoji="1" lang="ja-JP" altLang="en-US" sz="1980" dirty="0" smtClean="0">
                <a:solidFill>
                  <a:schemeClr val="accent5">
                    <a:lumMod val="75000"/>
                  </a:schemeClr>
                </a:solidFill>
                <a:latin typeface="メイリオ" panose="020B0604030504040204" pitchFamily="50" charset="-128"/>
                <a:ea typeface="メイリオ" panose="020B0604030504040204" pitchFamily="50" charset="-128"/>
              </a:rPr>
              <a:t>世帯</a:t>
            </a:r>
            <a:endParaRPr kumimoji="1" lang="en-US" altLang="ja-JP" sz="1980" dirty="0" smtClean="0">
              <a:solidFill>
                <a:schemeClr val="accent5">
                  <a:lumMod val="75000"/>
                </a:schemeClr>
              </a:solidFill>
              <a:latin typeface="メイリオ" panose="020B0604030504040204" pitchFamily="50" charset="-128"/>
              <a:ea typeface="メイリオ" panose="020B0604030504040204" pitchFamily="50" charset="-128"/>
            </a:endParaRPr>
          </a:p>
          <a:p>
            <a:pPr algn="ct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006768" y="851525"/>
            <a:ext cx="2760182" cy="514243"/>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➀給付金</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のご案内の届出書</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を送付します。</a:t>
            </a:r>
          </a:p>
        </p:txBody>
      </p:sp>
      <p:cxnSp>
        <p:nvCxnSpPr>
          <p:cNvPr id="17" name="直線矢印コネクタ 16"/>
          <p:cNvCxnSpPr/>
          <p:nvPr/>
        </p:nvCxnSpPr>
        <p:spPr>
          <a:xfrm flipV="1">
            <a:off x="1863021" y="1330420"/>
            <a:ext cx="3039980" cy="14521"/>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04475" y="1429796"/>
            <a:ext cx="2735656" cy="514243"/>
          </a:xfrm>
          <a:prstGeom prst="rect">
            <a:avLst/>
          </a:prstGeom>
          <a:noFill/>
        </p:spPr>
        <p:txBody>
          <a:bodyPr wrap="square" rtlCol="0">
            <a:spAutoFit/>
          </a:bodyPr>
          <a:lstStyle/>
          <a:p>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➁給付を希望される方は、別添申請書を</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提出</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して</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ください。</a:t>
            </a:r>
          </a:p>
        </p:txBody>
      </p:sp>
      <p:cxnSp>
        <p:nvCxnSpPr>
          <p:cNvPr id="19" name="直線矢印コネクタ 18"/>
          <p:cNvCxnSpPr/>
          <p:nvPr/>
        </p:nvCxnSpPr>
        <p:spPr>
          <a:xfrm flipH="1">
            <a:off x="1849544" y="1933220"/>
            <a:ext cx="3039978" cy="9436"/>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016246" y="2016692"/>
            <a:ext cx="2694369" cy="514243"/>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➂児童手当登録銀行口座等へ</a:t>
            </a:r>
            <a:r>
              <a:rPr kumimoji="1" lang="ja-JP" altLang="en-US" sz="1371" dirty="0" smtClean="0">
                <a:solidFill>
                  <a:schemeClr val="accent5">
                    <a:lumMod val="75000"/>
                  </a:schemeClr>
                </a:solidFill>
                <a:latin typeface="メイリオ" panose="020B0604030504040204" pitchFamily="50" charset="-128"/>
                <a:ea typeface="メイリオ" panose="020B0604030504040204" pitchFamily="50" charset="-128"/>
              </a:rPr>
              <a:t>振り込みます</a:t>
            </a:r>
            <a:r>
              <a:rPr kumimoji="1" lang="ja-JP" altLang="en-US" sz="1132" dirty="0" smtClean="0">
                <a:solidFill>
                  <a:schemeClr val="accent5">
                    <a:lumMod val="75000"/>
                  </a:schemeClr>
                </a:solidFill>
                <a:latin typeface="メイリオ" panose="020B0604030504040204" pitchFamily="50" charset="-128"/>
                <a:ea typeface="メイリオ" panose="020B0604030504040204" pitchFamily="50" charset="-128"/>
              </a:rPr>
              <a:t>。</a:t>
            </a:r>
            <a:endParaRPr kumimoji="1" lang="ja-JP" altLang="en-US" sz="1132" dirty="0">
              <a:solidFill>
                <a:schemeClr val="accent5">
                  <a:lumMod val="75000"/>
                </a:schemeClr>
              </a:solidFill>
              <a:latin typeface="メイリオ" panose="020B0604030504040204" pitchFamily="50" charset="-128"/>
              <a:ea typeface="メイリオ" panose="020B0604030504040204" pitchFamily="50" charset="-128"/>
            </a:endParaRPr>
          </a:p>
        </p:txBody>
      </p:sp>
      <p:cxnSp>
        <p:nvCxnSpPr>
          <p:cNvPr id="21" name="直線矢印コネクタ 20"/>
          <p:cNvCxnSpPr/>
          <p:nvPr/>
        </p:nvCxnSpPr>
        <p:spPr>
          <a:xfrm flipV="1">
            <a:off x="1889896" y="2559030"/>
            <a:ext cx="3013021" cy="14444"/>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081319" y="2879910"/>
            <a:ext cx="2694369" cy="430887"/>
          </a:xfrm>
          <a:prstGeom prst="rect">
            <a:avLst/>
          </a:prstGeom>
          <a:noFill/>
        </p:spPr>
        <p:txBody>
          <a:bodyPr wrap="square" rtlCol="0">
            <a:spAutoFit/>
          </a:bodyPr>
          <a:lstStyle/>
          <a:p>
            <a:r>
              <a:rPr kumimoji="1" lang="en-US" altLang="ja-JP" sz="11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審査によっては、申請書の再提出・受給拒否となる場合があります。</a:t>
            </a:r>
            <a:endPar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118437" y="2339160"/>
            <a:ext cx="1161212" cy="646331"/>
          </a:xfrm>
          <a:prstGeom prst="rect">
            <a:avLst/>
          </a:prstGeom>
          <a:noFill/>
          <a:ln>
            <a:solidFill>
              <a:srgbClr val="5B9BD5"/>
            </a:solidFill>
            <a:prstDash val="lgDash"/>
          </a:ln>
        </p:spPr>
        <p:txBody>
          <a:bodyPr wrap="square" rtlCol="0">
            <a:spAutoFit/>
          </a:bodyPr>
          <a:lstStyle/>
          <a:p>
            <a:r>
              <a:rPr kumimoji="1" lang="en-US" altLang="ja-JP" sz="1200"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200" dirty="0" smtClean="0">
                <a:solidFill>
                  <a:schemeClr val="accent5">
                    <a:lumMod val="75000"/>
                  </a:schemeClr>
                </a:solidFill>
                <a:latin typeface="メイリオ" panose="020B0604030504040204" pitchFamily="50" charset="-128"/>
                <a:ea typeface="メイリオ" panose="020B0604030504040204" pitchFamily="50" charset="-128"/>
              </a:rPr>
              <a:t>高校生や新生児の保護者及び公務員等</a:t>
            </a:r>
            <a:endParaRPr kumimoji="1" lang="ja-JP" altLang="en-US" sz="120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20859" y="3597133"/>
            <a:ext cx="6615291" cy="1292176"/>
          </a:xfrm>
          <a:prstGeom prst="roundRect">
            <a:avLst>
              <a:gd name="adj" fmla="val 14789"/>
            </a:avLst>
          </a:prstGeom>
          <a:noFill/>
          <a:ln w="28575">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smtClean="0">
                <a:solidFill>
                  <a:schemeClr val="accent5">
                    <a:lumMod val="75000"/>
                  </a:schemeClr>
                </a:solidFill>
                <a:latin typeface="メイリオ" panose="020B0604030504040204" pitchFamily="50" charset="-128"/>
                <a:ea typeface="メイリオ" panose="020B0604030504040204" pitchFamily="50" charset="-128"/>
              </a:rPr>
              <a:t>私は申請が必要なの？　　　　　　　　　　　　　　　　　　　　　　　　　　</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例えば、次に</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記載</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する方は申請が原則必要となります。</a:t>
            </a:r>
            <a:endParaRPr kumimoji="1" lang="ja-JP" altLang="en-US" sz="1100" u="sng"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令和</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３年９月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30</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日時点で</a:t>
            </a:r>
            <a:r>
              <a:rPr kumimoji="1" lang="ja-JP" altLang="en-US" sz="1100" u="sng" dirty="0">
                <a:solidFill>
                  <a:srgbClr val="FF0000"/>
                </a:solidFill>
                <a:latin typeface="メイリオ" panose="020B0604030504040204" pitchFamily="50" charset="-128"/>
                <a:ea typeface="メイリオ" panose="020B0604030504040204" pitchFamily="50" charset="-128"/>
              </a:rPr>
              <a:t>高校生</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（平成</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15</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2</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日～平成</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18</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月</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1</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日生まれ）の児童（保護者</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の　所得</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が児童手当（本則給付</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）と同等未満の所得である保護者</a:t>
            </a:r>
            <a:r>
              <a:rPr kumimoji="1" lang="en-US" altLang="ja-JP" sz="1100" b="1" u="sng" dirty="0" smtClean="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00" b="1" u="sng" dirty="0" smtClean="0">
                <a:solidFill>
                  <a:schemeClr val="accent5">
                    <a:lumMod val="75000"/>
                  </a:schemeClr>
                </a:solidFill>
                <a:latin typeface="メイリオ" panose="020B0604030504040204" pitchFamily="50" charset="-128"/>
                <a:ea typeface="メイリオ" panose="020B0604030504040204" pitchFamily="50" charset="-128"/>
              </a:rPr>
              <a:t>中学生以下の児童がおり、児童手当を受給している保護者は、高校生分も合わせてプッシュ型で支給されますので、申請は不要です</a:t>
            </a:r>
            <a:r>
              <a:rPr kumimoji="1" lang="en-US" altLang="ja-JP" sz="1100" b="1" u="sng" dirty="0" smtClean="0">
                <a:solidFill>
                  <a:schemeClr val="accent5">
                    <a:lumMod val="75000"/>
                  </a:schemeClr>
                </a:solidFill>
                <a:latin typeface="メイリオ" panose="020B0604030504040204" pitchFamily="50" charset="-128"/>
                <a:ea typeface="メイリオ" panose="020B0604030504040204" pitchFamily="50" charset="-128"/>
              </a:rPr>
              <a:t>)</a:t>
            </a:r>
          </a:p>
          <a:p>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・所属庁から児童手当（本則給付）を受給している</a:t>
            </a:r>
            <a:r>
              <a:rPr kumimoji="1" lang="ja-JP" altLang="en-US" sz="1100" u="sng" dirty="0" smtClean="0">
                <a:solidFill>
                  <a:srgbClr val="FF0000"/>
                </a:solidFill>
                <a:latin typeface="メイリオ" panose="020B0604030504040204" pitchFamily="50" charset="-128"/>
                <a:ea typeface="メイリオ" panose="020B0604030504040204" pitchFamily="50" charset="-128"/>
              </a:rPr>
              <a:t>公務員</a:t>
            </a:r>
            <a:endParaRPr kumimoji="1" lang="en-US" altLang="ja-JP" sz="1100" u="sng" dirty="0" smtClean="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・令和</a:t>
            </a:r>
            <a:r>
              <a:rPr kumimoji="1" lang="en-US" altLang="ja-JP" sz="1100" dirty="0">
                <a:solidFill>
                  <a:schemeClr val="accent5">
                    <a:lumMod val="75000"/>
                  </a:schemeClr>
                </a:solidFill>
                <a:latin typeface="メイリオ" panose="020B0604030504040204" pitchFamily="50" charset="-128"/>
                <a:ea typeface="メイリオ" panose="020B0604030504040204" pitchFamily="50" charset="-128"/>
              </a:rPr>
              <a:t>4</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年３月までに生まれた児童手当（本則給付）支給対象児童（</a:t>
            </a:r>
            <a:r>
              <a:rPr kumimoji="1" lang="ja-JP" altLang="en-US" sz="1100" u="sng" dirty="0">
                <a:solidFill>
                  <a:srgbClr val="FF0000"/>
                </a:solidFill>
                <a:latin typeface="メイリオ" panose="020B0604030504040204" pitchFamily="50" charset="-128"/>
                <a:ea typeface="メイリオ" panose="020B0604030504040204" pitchFamily="50" charset="-128"/>
              </a:rPr>
              <a:t>新生児</a:t>
            </a:r>
            <a:r>
              <a:rPr kumimoji="1" lang="ja-JP" altLang="en-US" sz="1100" dirty="0">
                <a:solidFill>
                  <a:schemeClr val="accent5">
                    <a:lumMod val="75000"/>
                  </a:schemeClr>
                </a:solidFill>
                <a:latin typeface="メイリオ" panose="020B0604030504040204" pitchFamily="50" charset="-128"/>
                <a:ea typeface="メイリオ" panose="020B0604030504040204" pitchFamily="50" charset="-128"/>
              </a:rPr>
              <a:t>）の保護者</a:t>
            </a:r>
            <a:r>
              <a:rPr kumimoji="1" lang="ja-JP" altLang="en-US" sz="1100" dirty="0" smtClean="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accent5">
                    <a:lumMod val="75000"/>
                  </a:schemeClr>
                </a:solidFill>
                <a:latin typeface="メイリオ" panose="020B0604030504040204" pitchFamily="50" charset="-128"/>
                <a:ea typeface="メイリオ" panose="020B0604030504040204" pitchFamily="50" charset="-128"/>
              </a:rPr>
              <a:t>等</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9797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1846</TotalTime>
  <Words>637</Words>
  <Application>Microsoft Office PowerPoint</Application>
  <PresentationFormat>A4 210 x 297 mm</PresentationFormat>
  <Paragraphs>51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望月 恭子</cp:lastModifiedBy>
  <cp:revision>248</cp:revision>
  <cp:lastPrinted>2021-12-16T00:29:07Z</cp:lastPrinted>
  <dcterms:created xsi:type="dcterms:W3CDTF">2020-04-07T04:57:46Z</dcterms:created>
  <dcterms:modified xsi:type="dcterms:W3CDTF">2022-01-06T01:55:13Z</dcterms:modified>
</cp:coreProperties>
</file>